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34"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extLst/>
          </a:lstStyle>
          <a:p>
            <a:r>
              <a:rPr kumimoji="0" lang="en-US" smtClean="0"/>
              <a:t>Click to edit Master title style</a:t>
            </a:r>
            <a:endParaRPr kumimoji="0" lang="en-US"/>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7" name="Date Placeholder 6"/>
          <p:cNvSpPr>
            <a:spLocks noGrp="1"/>
          </p:cNvSpPr>
          <p:nvPr>
            <p:ph type="dt" sz="half" idx="10"/>
          </p:nvPr>
        </p:nvSpPr>
        <p:spPr/>
        <p:txBody>
          <a:bodyPr/>
          <a:lstStyle>
            <a:extLst/>
          </a:lstStyle>
          <a:p>
            <a:fld id="{0849BC59-9A35-4BE0-9733-32C4D53B4DE3}" type="datetimeFigureOut">
              <a:rPr lang="en-US" smtClean="0"/>
              <a:pPr/>
              <a:t>7/1/2019</a:t>
            </a:fld>
            <a:endParaRPr lang="en-IN"/>
          </a:p>
        </p:txBody>
      </p:sp>
      <p:sp>
        <p:nvSpPr>
          <p:cNvPr id="20" name="Footer Placeholder 19"/>
          <p:cNvSpPr>
            <a:spLocks noGrp="1"/>
          </p:cNvSpPr>
          <p:nvPr>
            <p:ph type="ftr" sz="quarter" idx="11"/>
          </p:nvPr>
        </p:nvSpPr>
        <p:spPr/>
        <p:txBody>
          <a:bodyPr/>
          <a:lstStyle>
            <a:extLst/>
          </a:lstStyle>
          <a:p>
            <a:endParaRPr lang="en-IN"/>
          </a:p>
        </p:txBody>
      </p:sp>
      <p:sp>
        <p:nvSpPr>
          <p:cNvPr id="10" name="Slide Number Placeholder 9"/>
          <p:cNvSpPr>
            <a:spLocks noGrp="1"/>
          </p:cNvSpPr>
          <p:nvPr>
            <p:ph type="sldNum" sz="quarter" idx="12"/>
          </p:nvPr>
        </p:nvSpPr>
        <p:spPr/>
        <p:txBody>
          <a:bodyPr/>
          <a:lstStyle>
            <a:extLst/>
          </a:lstStyle>
          <a:p>
            <a:fld id="{879E8FF1-EAE7-4660-9C91-8882F187DEC2}" type="slidenum">
              <a:rPr lang="en-IN" smtClean="0"/>
              <a:pPr/>
              <a:t>‹#›</a:t>
            </a:fld>
            <a:endParaRPr lang="en-IN"/>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0849BC59-9A35-4BE0-9733-32C4D53B4DE3}" type="datetimeFigureOut">
              <a:rPr lang="en-US" smtClean="0"/>
              <a:pPr/>
              <a:t>7/1/2019</a:t>
            </a:fld>
            <a:endParaRPr lang="en-IN"/>
          </a:p>
        </p:txBody>
      </p:sp>
      <p:sp>
        <p:nvSpPr>
          <p:cNvPr id="5" name="Footer Placeholder 4"/>
          <p:cNvSpPr>
            <a:spLocks noGrp="1"/>
          </p:cNvSpPr>
          <p:nvPr>
            <p:ph type="ftr" sz="quarter" idx="11"/>
          </p:nvPr>
        </p:nvSpPr>
        <p:spPr/>
        <p:txBody>
          <a:bodyPr/>
          <a:lstStyle>
            <a:extLst/>
          </a:lstStyle>
          <a:p>
            <a:endParaRPr lang="en-IN"/>
          </a:p>
        </p:txBody>
      </p:sp>
      <p:sp>
        <p:nvSpPr>
          <p:cNvPr id="6" name="Slide Number Placeholder 5"/>
          <p:cNvSpPr>
            <a:spLocks noGrp="1"/>
          </p:cNvSpPr>
          <p:nvPr>
            <p:ph type="sldNum" sz="quarter" idx="12"/>
          </p:nvPr>
        </p:nvSpPr>
        <p:spPr/>
        <p:txBody>
          <a:bodyPr/>
          <a:lstStyle>
            <a:extLst/>
          </a:lstStyle>
          <a:p>
            <a:fld id="{879E8FF1-EAE7-4660-9C91-8882F187DEC2}" type="slidenum">
              <a:rPr lang="en-IN" smtClean="0"/>
              <a:pPr/>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143000" y="274640"/>
            <a:ext cx="55626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0849BC59-9A35-4BE0-9733-32C4D53B4DE3}" type="datetimeFigureOut">
              <a:rPr lang="en-US" smtClean="0"/>
              <a:pPr/>
              <a:t>7/1/2019</a:t>
            </a:fld>
            <a:endParaRPr lang="en-IN"/>
          </a:p>
        </p:txBody>
      </p:sp>
      <p:sp>
        <p:nvSpPr>
          <p:cNvPr id="5" name="Footer Placeholder 4"/>
          <p:cNvSpPr>
            <a:spLocks noGrp="1"/>
          </p:cNvSpPr>
          <p:nvPr>
            <p:ph type="ftr" sz="quarter" idx="11"/>
          </p:nvPr>
        </p:nvSpPr>
        <p:spPr/>
        <p:txBody>
          <a:bodyPr/>
          <a:lstStyle>
            <a:extLst/>
          </a:lstStyle>
          <a:p>
            <a:endParaRPr lang="en-IN"/>
          </a:p>
        </p:txBody>
      </p:sp>
      <p:sp>
        <p:nvSpPr>
          <p:cNvPr id="6" name="Slide Number Placeholder 5"/>
          <p:cNvSpPr>
            <a:spLocks noGrp="1"/>
          </p:cNvSpPr>
          <p:nvPr>
            <p:ph type="sldNum" sz="quarter" idx="12"/>
          </p:nvPr>
        </p:nvSpPr>
        <p:spPr/>
        <p:txBody>
          <a:bodyPr/>
          <a:lstStyle>
            <a:extLst/>
          </a:lstStyle>
          <a:p>
            <a:fld id="{879E8FF1-EAE7-4660-9C91-8882F187DEC2}" type="slidenum">
              <a:rPr lang="en-IN" smtClean="0"/>
              <a:pPr/>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0849BC59-9A35-4BE0-9733-32C4D53B4DE3}" type="datetimeFigureOut">
              <a:rPr lang="en-US" smtClean="0"/>
              <a:pPr/>
              <a:t>7/1/2019</a:t>
            </a:fld>
            <a:endParaRPr lang="en-IN"/>
          </a:p>
        </p:txBody>
      </p:sp>
      <p:sp>
        <p:nvSpPr>
          <p:cNvPr id="5" name="Footer Placeholder 4"/>
          <p:cNvSpPr>
            <a:spLocks noGrp="1"/>
          </p:cNvSpPr>
          <p:nvPr>
            <p:ph type="ftr" sz="quarter" idx="11"/>
          </p:nvPr>
        </p:nvSpPr>
        <p:spPr/>
        <p:txBody>
          <a:bodyPr/>
          <a:lstStyle>
            <a:extLst/>
          </a:lstStyle>
          <a:p>
            <a:endParaRPr lang="en-IN"/>
          </a:p>
        </p:txBody>
      </p:sp>
      <p:sp>
        <p:nvSpPr>
          <p:cNvPr id="6" name="Slide Number Placeholder 5"/>
          <p:cNvSpPr>
            <a:spLocks noGrp="1"/>
          </p:cNvSpPr>
          <p:nvPr>
            <p:ph type="sldNum" sz="quarter" idx="12"/>
          </p:nvPr>
        </p:nvSpPr>
        <p:spPr/>
        <p:txBody>
          <a:bodyPr/>
          <a:lstStyle>
            <a:extLst/>
          </a:lstStyle>
          <a:p>
            <a:fld id="{879E8FF1-EAE7-4660-9C91-8882F187DEC2}" type="slidenum">
              <a:rPr lang="en-IN" smtClean="0"/>
              <a:pPr/>
              <a:t>‹#›</a:t>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0849BC59-9A35-4BE0-9733-32C4D53B4DE3}" type="datetimeFigureOut">
              <a:rPr lang="en-US" smtClean="0"/>
              <a:pPr/>
              <a:t>7/1/2019</a:t>
            </a:fld>
            <a:endParaRPr lang="en-IN"/>
          </a:p>
        </p:txBody>
      </p:sp>
      <p:sp>
        <p:nvSpPr>
          <p:cNvPr id="5" name="Footer Placeholder 4"/>
          <p:cNvSpPr>
            <a:spLocks noGrp="1"/>
          </p:cNvSpPr>
          <p:nvPr>
            <p:ph type="ftr" sz="quarter" idx="11"/>
          </p:nvPr>
        </p:nvSpPr>
        <p:spPr/>
        <p:txBody>
          <a:bodyPr/>
          <a:lstStyle>
            <a:extLst/>
          </a:lstStyle>
          <a:p>
            <a:endParaRPr lang="en-IN"/>
          </a:p>
        </p:txBody>
      </p:sp>
      <p:sp>
        <p:nvSpPr>
          <p:cNvPr id="6" name="Slide Number Placeholder 5"/>
          <p:cNvSpPr>
            <a:spLocks noGrp="1"/>
          </p:cNvSpPr>
          <p:nvPr>
            <p:ph type="sldNum" sz="quarter" idx="12"/>
          </p:nvPr>
        </p:nvSpPr>
        <p:spPr/>
        <p:txBody>
          <a:bodyPr/>
          <a:lstStyle>
            <a:extLst/>
          </a:lstStyle>
          <a:p>
            <a:fld id="{879E8FF1-EAE7-4660-9C91-8882F187DEC2}" type="slidenum">
              <a:rPr lang="en-IN" smtClean="0"/>
              <a:pPr/>
              <a:t>‹#›</a:t>
            </a:fld>
            <a:endParaRPr lang="en-IN"/>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0849BC59-9A35-4BE0-9733-32C4D53B4DE3}" type="datetimeFigureOut">
              <a:rPr lang="en-US" smtClean="0"/>
              <a:pPr/>
              <a:t>7/1/2019</a:t>
            </a:fld>
            <a:endParaRPr lang="en-IN"/>
          </a:p>
        </p:txBody>
      </p:sp>
      <p:sp>
        <p:nvSpPr>
          <p:cNvPr id="6" name="Footer Placeholder 5"/>
          <p:cNvSpPr>
            <a:spLocks noGrp="1"/>
          </p:cNvSpPr>
          <p:nvPr>
            <p:ph type="ftr" sz="quarter" idx="11"/>
          </p:nvPr>
        </p:nvSpPr>
        <p:spPr/>
        <p:txBody>
          <a:bodyPr/>
          <a:lstStyle>
            <a:extLst/>
          </a:lstStyle>
          <a:p>
            <a:endParaRPr lang="en-IN"/>
          </a:p>
        </p:txBody>
      </p:sp>
      <p:sp>
        <p:nvSpPr>
          <p:cNvPr id="7" name="Slide Number Placeholder 6"/>
          <p:cNvSpPr>
            <a:spLocks noGrp="1"/>
          </p:cNvSpPr>
          <p:nvPr>
            <p:ph type="sldNum" sz="quarter" idx="12"/>
          </p:nvPr>
        </p:nvSpPr>
        <p:spPr/>
        <p:txBody>
          <a:bodyPr/>
          <a:lstStyle>
            <a:extLst/>
          </a:lstStyle>
          <a:p>
            <a:fld id="{879E8FF1-EAE7-4660-9C91-8882F187DEC2}" type="slidenum">
              <a:rPr lang="en-IN" smtClean="0"/>
              <a:pPr/>
              <a:t>‹#›</a:t>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0849BC59-9A35-4BE0-9733-32C4D53B4DE3}" type="datetimeFigureOut">
              <a:rPr lang="en-US" smtClean="0"/>
              <a:pPr/>
              <a:t>7/1/2019</a:t>
            </a:fld>
            <a:endParaRPr lang="en-IN"/>
          </a:p>
        </p:txBody>
      </p:sp>
      <p:sp>
        <p:nvSpPr>
          <p:cNvPr id="8" name="Footer Placeholder 7"/>
          <p:cNvSpPr>
            <a:spLocks noGrp="1"/>
          </p:cNvSpPr>
          <p:nvPr>
            <p:ph type="ftr" sz="quarter" idx="11"/>
          </p:nvPr>
        </p:nvSpPr>
        <p:spPr/>
        <p:txBody>
          <a:bodyPr/>
          <a:lstStyle>
            <a:extLst/>
          </a:lstStyle>
          <a:p>
            <a:endParaRPr lang="en-IN"/>
          </a:p>
        </p:txBody>
      </p:sp>
      <p:sp>
        <p:nvSpPr>
          <p:cNvPr id="9" name="Slide Number Placeholder 8"/>
          <p:cNvSpPr>
            <a:spLocks noGrp="1"/>
          </p:cNvSpPr>
          <p:nvPr>
            <p:ph type="sldNum" sz="quarter" idx="12"/>
          </p:nvPr>
        </p:nvSpPr>
        <p:spPr/>
        <p:txBody>
          <a:bodyPr/>
          <a:lstStyle>
            <a:extLst/>
          </a:lstStyle>
          <a:p>
            <a:fld id="{879E8FF1-EAE7-4660-9C91-8882F187DEC2}" type="slidenum">
              <a:rPr lang="en-IN" smtClean="0"/>
              <a:pPr/>
              <a:t>‹#›</a:t>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0849BC59-9A35-4BE0-9733-32C4D53B4DE3}" type="datetimeFigureOut">
              <a:rPr lang="en-US" smtClean="0"/>
              <a:pPr/>
              <a:t>7/1/2019</a:t>
            </a:fld>
            <a:endParaRPr lang="en-IN"/>
          </a:p>
        </p:txBody>
      </p:sp>
      <p:sp>
        <p:nvSpPr>
          <p:cNvPr id="4" name="Footer Placeholder 3"/>
          <p:cNvSpPr>
            <a:spLocks noGrp="1"/>
          </p:cNvSpPr>
          <p:nvPr>
            <p:ph type="ftr" sz="quarter" idx="11"/>
          </p:nvPr>
        </p:nvSpPr>
        <p:spPr/>
        <p:txBody>
          <a:bodyPr/>
          <a:lstStyle>
            <a:extLst/>
          </a:lstStyle>
          <a:p>
            <a:endParaRPr lang="en-IN"/>
          </a:p>
        </p:txBody>
      </p:sp>
      <p:sp>
        <p:nvSpPr>
          <p:cNvPr id="5" name="Slide Number Placeholder 4"/>
          <p:cNvSpPr>
            <a:spLocks noGrp="1"/>
          </p:cNvSpPr>
          <p:nvPr>
            <p:ph type="sldNum" sz="quarter" idx="12"/>
          </p:nvPr>
        </p:nvSpPr>
        <p:spPr/>
        <p:txBody>
          <a:bodyPr/>
          <a:lstStyle>
            <a:extLst/>
          </a:lstStyle>
          <a:p>
            <a:fld id="{879E8FF1-EAE7-4660-9C91-8882F187DEC2}" type="slidenum">
              <a:rPr lang="en-IN" smtClean="0"/>
              <a:pPr/>
              <a:t>‹#›</a:t>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0849BC59-9A35-4BE0-9733-32C4D53B4DE3}" type="datetimeFigureOut">
              <a:rPr lang="en-US" smtClean="0"/>
              <a:pPr/>
              <a:t>7/1/2019</a:t>
            </a:fld>
            <a:endParaRPr lang="en-IN"/>
          </a:p>
        </p:txBody>
      </p:sp>
      <p:sp>
        <p:nvSpPr>
          <p:cNvPr id="3" name="Footer Placeholder 2"/>
          <p:cNvSpPr>
            <a:spLocks noGrp="1"/>
          </p:cNvSpPr>
          <p:nvPr>
            <p:ph type="ftr" sz="quarter" idx="11"/>
          </p:nvPr>
        </p:nvSpPr>
        <p:spPr/>
        <p:txBody>
          <a:bodyPr/>
          <a:lstStyle>
            <a:extLst/>
          </a:lstStyle>
          <a:p>
            <a:endParaRPr lang="en-IN"/>
          </a:p>
        </p:txBody>
      </p:sp>
      <p:sp>
        <p:nvSpPr>
          <p:cNvPr id="4" name="Slide Number Placeholder 3"/>
          <p:cNvSpPr>
            <a:spLocks noGrp="1"/>
          </p:cNvSpPr>
          <p:nvPr>
            <p:ph type="sldNum" sz="quarter" idx="12"/>
          </p:nvPr>
        </p:nvSpPr>
        <p:spPr/>
        <p:txBody>
          <a:bodyPr/>
          <a:lstStyle>
            <a:extLst/>
          </a:lstStyle>
          <a:p>
            <a:fld id="{879E8FF1-EAE7-4660-9C91-8882F187DEC2}" type="slidenum">
              <a:rPr lang="en-IN" smtClean="0"/>
              <a:pPr/>
              <a:t>‹#›</a:t>
            </a:fld>
            <a:endParaRPr lang="en-IN"/>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0849BC59-9A35-4BE0-9733-32C4D53B4DE3}" type="datetimeFigureOut">
              <a:rPr lang="en-US" smtClean="0"/>
              <a:pPr/>
              <a:t>7/1/2019</a:t>
            </a:fld>
            <a:endParaRPr lang="en-IN"/>
          </a:p>
        </p:txBody>
      </p:sp>
      <p:sp>
        <p:nvSpPr>
          <p:cNvPr id="6" name="Footer Placeholder 5"/>
          <p:cNvSpPr>
            <a:spLocks noGrp="1"/>
          </p:cNvSpPr>
          <p:nvPr>
            <p:ph type="ftr" sz="quarter" idx="11"/>
          </p:nvPr>
        </p:nvSpPr>
        <p:spPr/>
        <p:txBody>
          <a:bodyPr/>
          <a:lstStyle>
            <a:extLst/>
          </a:lstStyle>
          <a:p>
            <a:endParaRPr lang="en-IN"/>
          </a:p>
        </p:txBody>
      </p:sp>
      <p:sp>
        <p:nvSpPr>
          <p:cNvPr id="7" name="Slide Number Placeholder 6"/>
          <p:cNvSpPr>
            <a:spLocks noGrp="1"/>
          </p:cNvSpPr>
          <p:nvPr>
            <p:ph type="sldNum" sz="quarter" idx="12"/>
          </p:nvPr>
        </p:nvSpPr>
        <p:spPr/>
        <p:txBody>
          <a:bodyPr/>
          <a:lstStyle>
            <a:extLst/>
          </a:lstStyle>
          <a:p>
            <a:fld id="{879E8FF1-EAE7-4660-9C91-8882F187DEC2}" type="slidenum">
              <a:rPr lang="en-IN" smtClean="0"/>
              <a:pPr/>
              <a:t>‹#›</a:t>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extLst/>
          </a:lstStyle>
          <a:p>
            <a:fld id="{0849BC59-9A35-4BE0-9733-32C4D53B4DE3}" type="datetimeFigureOut">
              <a:rPr lang="en-US" smtClean="0"/>
              <a:pPr/>
              <a:t>7/1/2019</a:t>
            </a:fld>
            <a:endParaRPr lang="en-IN"/>
          </a:p>
        </p:txBody>
      </p:sp>
      <p:sp>
        <p:nvSpPr>
          <p:cNvPr id="6" name="Footer Placeholder 5"/>
          <p:cNvSpPr>
            <a:spLocks noGrp="1"/>
          </p:cNvSpPr>
          <p:nvPr>
            <p:ph type="ftr" sz="quarter" idx="11"/>
          </p:nvPr>
        </p:nvSpPr>
        <p:spPr/>
        <p:txBody>
          <a:bodyPr/>
          <a:lstStyle>
            <a:extLst/>
          </a:lstStyle>
          <a:p>
            <a:endParaRPr lang="en-IN"/>
          </a:p>
        </p:txBody>
      </p:sp>
      <p:sp>
        <p:nvSpPr>
          <p:cNvPr id="7" name="Slide Number Placeholder 6"/>
          <p:cNvSpPr>
            <a:spLocks noGrp="1"/>
          </p:cNvSpPr>
          <p:nvPr>
            <p:ph type="sldNum" sz="quarter" idx="12"/>
          </p:nvPr>
        </p:nvSpPr>
        <p:spPr/>
        <p:txBody>
          <a:bodyPr/>
          <a:lstStyle>
            <a:extLst/>
          </a:lstStyle>
          <a:p>
            <a:fld id="{879E8FF1-EAE7-4660-9C91-8882F187DEC2}" type="slidenum">
              <a:rPr lang="en-IN" smtClean="0"/>
              <a:pPr/>
              <a:t>‹#›</a:t>
            </a:fld>
            <a:endParaRPr lang="en-IN"/>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smtClean="0"/>
              <a:t>Click icon to add picture</a:t>
            </a:r>
            <a:endParaRPr kumimoji="0" lang="en-US" dirty="0"/>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extLst/>
          </a:lstStyle>
          <a:p>
            <a:r>
              <a:rPr kumimoji="0" lang="en-US" smtClean="0"/>
              <a:t>Click to edit Master title style</a:t>
            </a:r>
            <a:endParaRPr kumimoji="0" lang="en-US"/>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0849BC59-9A35-4BE0-9733-32C4D53B4DE3}" type="datetimeFigureOut">
              <a:rPr lang="en-US" smtClean="0"/>
              <a:pPr/>
              <a:t>7/1/2019</a:t>
            </a:fld>
            <a:endParaRPr lang="en-IN"/>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n-IN"/>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879E8FF1-EAE7-4660-9C91-8882F187DEC2}" type="slidenum">
              <a:rPr lang="en-IN" smtClean="0"/>
              <a:pPr/>
              <a:t>‹#›</a:t>
            </a:fld>
            <a:endParaRPr lang="en-IN"/>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32560" y="359898"/>
            <a:ext cx="7406640" cy="3712044"/>
          </a:xfrm>
        </p:spPr>
        <p:txBody>
          <a:bodyPr>
            <a:normAutofit/>
          </a:bodyPr>
          <a:lstStyle/>
          <a:p>
            <a:pPr algn="ctr"/>
            <a:r>
              <a:rPr lang="en-IN" sz="8800" dirty="0" smtClean="0">
                <a:latin typeface="Times New Roman" pitchFamily="18" charset="0"/>
                <a:cs typeface="Times New Roman" pitchFamily="18" charset="0"/>
              </a:rPr>
              <a:t>Overheads</a:t>
            </a:r>
            <a:endParaRPr lang="en-IN" sz="8800" dirty="0">
              <a:latin typeface="Times New Roman" pitchFamily="18" charset="0"/>
              <a:cs typeface="Times New Roman"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32560" y="359898"/>
            <a:ext cx="6568464" cy="925962"/>
          </a:xfrm>
        </p:spPr>
        <p:txBody>
          <a:bodyPr>
            <a:normAutofit fontScale="90000"/>
          </a:bodyPr>
          <a:lstStyle/>
          <a:p>
            <a:pPr fontAlgn="base"/>
            <a:r>
              <a:rPr lang="en-IN" dirty="0" smtClean="0"/>
              <a:t>.</a:t>
            </a:r>
            <a:br>
              <a:rPr lang="en-IN" dirty="0" smtClean="0"/>
            </a:br>
            <a:r>
              <a:rPr lang="en-IN" b="1" dirty="0" smtClean="0"/>
              <a:t> (a) Indirect Materials</a:t>
            </a:r>
            <a:endParaRPr lang="en-IN" dirty="0"/>
          </a:p>
        </p:txBody>
      </p:sp>
      <p:sp>
        <p:nvSpPr>
          <p:cNvPr id="3" name="Subtitle 2"/>
          <p:cNvSpPr>
            <a:spLocks noGrp="1"/>
          </p:cNvSpPr>
          <p:nvPr>
            <p:ph type="subTitle" idx="1"/>
          </p:nvPr>
        </p:nvSpPr>
        <p:spPr>
          <a:xfrm>
            <a:off x="1432560" y="1357298"/>
            <a:ext cx="7406640" cy="4786346"/>
          </a:xfrm>
        </p:spPr>
        <p:txBody>
          <a:bodyPr>
            <a:normAutofit/>
          </a:bodyPr>
          <a:lstStyle/>
          <a:p>
            <a:pPr algn="just"/>
            <a:r>
              <a:rPr lang="en-IN" sz="2400" dirty="0" smtClean="0">
                <a:latin typeface="Times New Roman" pitchFamily="18" charset="0"/>
                <a:cs typeface="Times New Roman" pitchFamily="18" charset="0"/>
              </a:rPr>
              <a:t>Indirect materials include the following: Consumable Stores, Loose Tools, Fuel, Lubricating oil, cotton waste, loss arising from deterioration of stores, small tools for general use etc.</a:t>
            </a:r>
          </a:p>
          <a:p>
            <a:endParaRPr lang="en-IN" sz="2400" dirty="0" smtClean="0">
              <a:latin typeface="Times New Roman" pitchFamily="18" charset="0"/>
              <a:cs typeface="Times New Roman" pitchFamily="18" charset="0"/>
            </a:endParaRPr>
          </a:p>
          <a:p>
            <a:pPr fontAlgn="base"/>
            <a:r>
              <a:rPr lang="en-IN" sz="4400" b="1" dirty="0" smtClean="0">
                <a:solidFill>
                  <a:schemeClr val="accent3">
                    <a:lumMod val="50000"/>
                  </a:schemeClr>
                </a:solidFill>
              </a:rPr>
              <a:t>(b) Indirect Labour</a:t>
            </a:r>
            <a:endParaRPr lang="en-IN" sz="4400" b="1" dirty="0" smtClean="0"/>
          </a:p>
          <a:p>
            <a:pPr algn="just" fontAlgn="base"/>
            <a:r>
              <a:rPr lang="en-IN" sz="2400" dirty="0" smtClean="0">
                <a:latin typeface="Times New Roman" pitchFamily="18" charset="0"/>
                <a:cs typeface="Times New Roman" pitchFamily="18" charset="0"/>
              </a:rPr>
              <a:t>Indirect labour includes the following: Salary to supervisory staff and works manager, payment for idle time, leave and holidays, salary of foremen, employer’s contributions to P.F., wages for maintenance workers, wages of store-keeper etc.</a:t>
            </a:r>
          </a:p>
          <a:p>
            <a:endParaRPr lang="en-IN" sz="2400" dirty="0">
              <a:latin typeface="Times New Roman" pitchFamily="18" charset="0"/>
              <a:cs typeface="Times New Roman" pitchFamily="18"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432560" y="928670"/>
            <a:ext cx="7406640" cy="4857784"/>
          </a:xfrm>
        </p:spPr>
        <p:txBody>
          <a:bodyPr>
            <a:normAutofit/>
          </a:bodyPr>
          <a:lstStyle/>
          <a:p>
            <a:pPr fontAlgn="base"/>
            <a:r>
              <a:rPr lang="en-IN" sz="4400" b="1" dirty="0" smtClean="0">
                <a:solidFill>
                  <a:schemeClr val="accent3">
                    <a:lumMod val="50000"/>
                  </a:schemeClr>
                </a:solidFill>
              </a:rPr>
              <a:t>(c) Indirect Expenses:</a:t>
            </a:r>
            <a:endParaRPr lang="en-IN" sz="4400" dirty="0" smtClean="0">
              <a:solidFill>
                <a:schemeClr val="accent3">
                  <a:lumMod val="50000"/>
                </a:schemeClr>
              </a:solidFill>
            </a:endParaRPr>
          </a:p>
          <a:p>
            <a:pPr algn="just" fontAlgn="base"/>
            <a:r>
              <a:rPr lang="en-IN" sz="2400" dirty="0" smtClean="0">
                <a:latin typeface="Times New Roman" pitchFamily="18" charset="0"/>
                <a:cs typeface="Times New Roman" pitchFamily="18" charset="0"/>
              </a:rPr>
              <a:t>Indirect expenses include: Rent, Rates and Taxes, Insurance, Travelling expenses, Repairs and maintenance of Plant and Machinery, Depreciation on Plant and Machinery used for production purposes, Canteen expenses, Expenses relating to keep and handle stores, etc.</a:t>
            </a:r>
          </a:p>
          <a:p>
            <a:pPr fontAlgn="base"/>
            <a:endParaRPr lang="en-IN"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32560" y="0"/>
            <a:ext cx="7406640" cy="1428736"/>
          </a:xfrm>
        </p:spPr>
        <p:txBody>
          <a:bodyPr>
            <a:normAutofit fontScale="90000"/>
          </a:bodyPr>
          <a:lstStyle/>
          <a:p>
            <a:r>
              <a:rPr lang="en-IN" b="1" dirty="0" smtClean="0"/>
              <a:t>3.</a:t>
            </a:r>
            <a:r>
              <a:rPr lang="en-IN" sz="4400" b="1" dirty="0" smtClean="0"/>
              <a:t> Behaviour-Wise Classification</a:t>
            </a:r>
            <a:r>
              <a:rPr lang="en-IN" b="1" dirty="0" smtClean="0"/>
              <a:t>:</a:t>
            </a:r>
            <a:endParaRPr lang="en-IN" dirty="0"/>
          </a:p>
        </p:txBody>
      </p:sp>
      <p:sp>
        <p:nvSpPr>
          <p:cNvPr id="3" name="Subtitle 2"/>
          <p:cNvSpPr>
            <a:spLocks noGrp="1"/>
          </p:cNvSpPr>
          <p:nvPr>
            <p:ph type="subTitle" idx="1"/>
          </p:nvPr>
        </p:nvSpPr>
        <p:spPr>
          <a:xfrm>
            <a:off x="1432560" y="1643050"/>
            <a:ext cx="7406640" cy="5000660"/>
          </a:xfrm>
        </p:spPr>
        <p:txBody>
          <a:bodyPr>
            <a:normAutofit/>
          </a:bodyPr>
          <a:lstStyle/>
          <a:p>
            <a:pPr fontAlgn="base"/>
            <a:r>
              <a:rPr lang="en-IN" sz="2400" dirty="0" smtClean="0">
                <a:latin typeface="Times New Roman" pitchFamily="18" charset="0"/>
                <a:cs typeface="Times New Roman" pitchFamily="18" charset="0"/>
              </a:rPr>
              <a:t>Some </a:t>
            </a:r>
            <a:r>
              <a:rPr lang="en-IN" sz="2400" dirty="0" smtClean="0">
                <a:latin typeface="Times New Roman" pitchFamily="18" charset="0"/>
                <a:cs typeface="Times New Roman" pitchFamily="18" charset="0"/>
              </a:rPr>
              <a:t>overheads which tend to vary with the volume of productions directly i.e. variable overhead. At the same time, there are some overheads which do not practically vary, rather remain fixed, whatever the volume of productions is there i.e. fixed overhead. And there are some overheads which partly may vary and partly remain fixed i.e., do not alter, i.e. Semi-variable overheads</a:t>
            </a:r>
            <a:r>
              <a:rPr lang="en-IN" sz="2400" dirty="0" smtClean="0">
                <a:latin typeface="Times New Roman" pitchFamily="18" charset="0"/>
                <a:cs typeface="Times New Roman" pitchFamily="18" charset="0"/>
              </a:rPr>
              <a:t>.</a:t>
            </a:r>
            <a:r>
              <a:rPr lang="en-IN" sz="2400" b="1" dirty="0" smtClean="0"/>
              <a:t> </a:t>
            </a:r>
            <a:endParaRPr lang="en-IN" sz="2400" b="1" dirty="0" smtClean="0"/>
          </a:p>
          <a:p>
            <a:pPr fontAlgn="base"/>
            <a:r>
              <a:rPr lang="en-IN" sz="2400" b="1" dirty="0" smtClean="0">
                <a:latin typeface="Times New Roman" pitchFamily="18" charset="0"/>
                <a:cs typeface="Times New Roman" pitchFamily="18" charset="0"/>
              </a:rPr>
              <a:t>Thus</a:t>
            </a:r>
            <a:r>
              <a:rPr lang="en-IN" sz="2400" b="1" dirty="0" smtClean="0">
                <a:latin typeface="Times New Roman" pitchFamily="18" charset="0"/>
                <a:cs typeface="Times New Roman" pitchFamily="18" charset="0"/>
              </a:rPr>
              <a:t>, the behaviour-wise classification consists of:</a:t>
            </a:r>
            <a:endParaRPr lang="en-IN" sz="2400" dirty="0" smtClean="0">
              <a:latin typeface="Times New Roman" pitchFamily="18" charset="0"/>
              <a:cs typeface="Times New Roman" pitchFamily="18" charset="0"/>
            </a:endParaRPr>
          </a:p>
          <a:p>
            <a:pPr fontAlgn="base"/>
            <a:r>
              <a:rPr lang="en-IN" sz="2400" dirty="0" smtClean="0">
                <a:latin typeface="Times New Roman" pitchFamily="18" charset="0"/>
                <a:cs typeface="Times New Roman" pitchFamily="18" charset="0"/>
              </a:rPr>
              <a:t>a. Variable overhead;</a:t>
            </a:r>
          </a:p>
          <a:p>
            <a:pPr fontAlgn="base"/>
            <a:r>
              <a:rPr lang="en-IN" sz="2400" dirty="0" smtClean="0">
                <a:latin typeface="Times New Roman" pitchFamily="18" charset="0"/>
                <a:cs typeface="Times New Roman" pitchFamily="18" charset="0"/>
              </a:rPr>
              <a:t>b. Fixed overhead;</a:t>
            </a:r>
          </a:p>
          <a:p>
            <a:pPr fontAlgn="base"/>
            <a:r>
              <a:rPr lang="en-IN" sz="2400" dirty="0" smtClean="0">
                <a:latin typeface="Times New Roman" pitchFamily="18" charset="0"/>
                <a:cs typeface="Times New Roman" pitchFamily="18" charset="0"/>
              </a:rPr>
              <a:t>c. Semi-variable overhead.</a:t>
            </a:r>
          </a:p>
          <a:p>
            <a:pPr algn="just"/>
            <a:endParaRPr lang="en-IN" sz="2400" dirty="0" smtClean="0">
              <a:latin typeface="Times New Roman" pitchFamily="18" charset="0"/>
              <a:cs typeface="Times New Roman" pitchFamily="18" charset="0"/>
            </a:endParaRPr>
          </a:p>
          <a:p>
            <a:pPr algn="just"/>
            <a:endParaRPr lang="en-IN" sz="2400" dirty="0">
              <a:latin typeface="Times New Roman" pitchFamily="18" charset="0"/>
              <a:cs typeface="Times New Roman" pitchFamily="18"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IN" b="1" dirty="0" smtClean="0"/>
              <a:t>(a) Variable Overhead:</a:t>
            </a:r>
            <a:r>
              <a:rPr lang="en-IN" dirty="0" smtClean="0"/>
              <a:t/>
            </a:r>
            <a:br>
              <a:rPr lang="en-IN" dirty="0" smtClean="0"/>
            </a:br>
            <a:endParaRPr lang="en-IN" dirty="0"/>
          </a:p>
        </p:txBody>
      </p:sp>
      <p:sp>
        <p:nvSpPr>
          <p:cNvPr id="3" name="Subtitle 2"/>
          <p:cNvSpPr>
            <a:spLocks noGrp="1"/>
          </p:cNvSpPr>
          <p:nvPr>
            <p:ph type="subTitle" idx="1"/>
          </p:nvPr>
        </p:nvSpPr>
        <p:spPr>
          <a:xfrm>
            <a:off x="1432560" y="1850064"/>
            <a:ext cx="7406640" cy="3936390"/>
          </a:xfrm>
        </p:spPr>
        <p:txBody>
          <a:bodyPr>
            <a:normAutofit lnSpcReduction="10000"/>
          </a:bodyPr>
          <a:lstStyle/>
          <a:p>
            <a:pPr algn="just"/>
            <a:r>
              <a:rPr lang="en-IN" dirty="0" smtClean="0"/>
              <a:t>Variable overheads are those overheads which tend to vary directly with the change of the volume of output. It is stated that there is a linear relationship between the volume of output and the variable overheads. As variable overheads tend to vary with the volume of output, unit variable cost is likely to remain constant at all levels although the total variable overhead will vary with the volume of production. Examples are: indirect material, indirect labour, salesmen’s commission, fuel, etc.</a:t>
            </a:r>
          </a:p>
          <a:p>
            <a:endParaRPr lang="en-IN"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IN" b="1" dirty="0" smtClean="0"/>
              <a:t>(b) Fixed Overhead:</a:t>
            </a:r>
            <a:r>
              <a:rPr lang="en-IN" dirty="0" smtClean="0"/>
              <a:t/>
            </a:r>
            <a:br>
              <a:rPr lang="en-IN" dirty="0" smtClean="0"/>
            </a:br>
            <a:endParaRPr lang="en-IN" dirty="0"/>
          </a:p>
        </p:txBody>
      </p:sp>
      <p:sp>
        <p:nvSpPr>
          <p:cNvPr id="3" name="Subtitle 2"/>
          <p:cNvSpPr>
            <a:spLocks noGrp="1"/>
          </p:cNvSpPr>
          <p:nvPr>
            <p:ph type="subTitle" idx="1"/>
          </p:nvPr>
        </p:nvSpPr>
        <p:spPr>
          <a:xfrm>
            <a:off x="1432560" y="1142984"/>
            <a:ext cx="7406640" cy="4000528"/>
          </a:xfrm>
        </p:spPr>
        <p:txBody>
          <a:bodyPr>
            <a:normAutofit/>
          </a:bodyPr>
          <a:lstStyle/>
          <a:p>
            <a:pPr fontAlgn="base"/>
            <a:endParaRPr lang="en-IN" dirty="0" smtClean="0"/>
          </a:p>
          <a:p>
            <a:pPr algn="just" fontAlgn="base"/>
            <a:r>
              <a:rPr lang="en-IN" sz="2400" dirty="0" smtClean="0">
                <a:latin typeface="Times New Roman" pitchFamily="18" charset="0"/>
                <a:cs typeface="Times New Roman" pitchFamily="18" charset="0"/>
              </a:rPr>
              <a:t>Fixed overheads are those overheads which do not vary with the volume of output within a certain range of activity and within a certain period of time. It is interesting to note that as the fixed overheads remain unaffected by the volume of output, per unit cost of a product will be decreased if the volume of output increases, and vice-versa in the opposite case</a:t>
            </a:r>
            <a:r>
              <a:rPr lang="en-IN" dirty="0" smtClean="0"/>
              <a:t>.</a:t>
            </a:r>
          </a:p>
          <a:p>
            <a:pPr fontAlgn="base"/>
            <a:endParaRPr lang="en-IN"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IN" b="1" dirty="0" smtClean="0"/>
              <a:t>c) Semi-Variable Overheads</a:t>
            </a:r>
            <a:r>
              <a:rPr lang="en-IN" dirty="0" smtClean="0"/>
              <a:t>:</a:t>
            </a:r>
            <a:br>
              <a:rPr lang="en-IN" dirty="0" smtClean="0"/>
            </a:br>
            <a:endParaRPr lang="en-IN" dirty="0"/>
          </a:p>
        </p:txBody>
      </p:sp>
      <p:sp>
        <p:nvSpPr>
          <p:cNvPr id="3" name="Subtitle 2"/>
          <p:cNvSpPr>
            <a:spLocks noGrp="1"/>
          </p:cNvSpPr>
          <p:nvPr>
            <p:ph type="subTitle" idx="1"/>
          </p:nvPr>
        </p:nvSpPr>
        <p:spPr>
          <a:xfrm>
            <a:off x="1432560" y="1850064"/>
            <a:ext cx="7406640" cy="4079266"/>
          </a:xfrm>
        </p:spPr>
        <p:txBody>
          <a:bodyPr>
            <a:normAutofit fontScale="92500" lnSpcReduction="10000"/>
          </a:bodyPr>
          <a:lstStyle/>
          <a:p>
            <a:pPr fontAlgn="base"/>
            <a:endParaRPr lang="en-IN" dirty="0" smtClean="0"/>
          </a:p>
          <a:p>
            <a:pPr algn="just" fontAlgn="base"/>
            <a:r>
              <a:rPr lang="en-IN" dirty="0" smtClean="0">
                <a:latin typeface="Times New Roman" pitchFamily="18" charset="0"/>
                <a:cs typeface="Times New Roman" pitchFamily="18" charset="0"/>
              </a:rPr>
              <a:t>It has already been stated above that semi-variable overheads are those which partly vary with the volume of output and partly remain fixed at a certain level of activity. These overheads include: Depreciations on Plant and Machinery, Repairs and Maintenance of Plant and Machinery, etc. (for example, if the volume of output does not make any change widely, repairs and maintenance expenses remains fixed up to a certain level, but if the volume of production increases, addition expenditure may be incurred for repairs and maintenance.</a:t>
            </a:r>
          </a:p>
          <a:p>
            <a:endParaRPr lang="en-IN"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85852" y="274638"/>
            <a:ext cx="7358114" cy="1143000"/>
          </a:xfrm>
        </p:spPr>
        <p:txBody>
          <a:bodyPr>
            <a:normAutofit fontScale="90000"/>
          </a:bodyPr>
          <a:lstStyle/>
          <a:p>
            <a:r>
              <a:rPr lang="en-IN" b="1" dirty="0" smtClean="0"/>
              <a:t>4. Controllability-Wise Classification</a:t>
            </a:r>
            <a:r>
              <a:rPr lang="en-IN" dirty="0" smtClean="0"/>
              <a:t>:</a:t>
            </a:r>
            <a:endParaRPr lang="en-IN" dirty="0"/>
          </a:p>
        </p:txBody>
      </p:sp>
      <p:sp>
        <p:nvSpPr>
          <p:cNvPr id="3" name="Content Placeholder 2"/>
          <p:cNvSpPr>
            <a:spLocks noGrp="1"/>
          </p:cNvSpPr>
          <p:nvPr>
            <p:ph idx="1"/>
          </p:nvPr>
        </p:nvSpPr>
        <p:spPr>
          <a:xfrm>
            <a:off x="1435608" y="1447800"/>
            <a:ext cx="7498080" cy="5053034"/>
          </a:xfrm>
        </p:spPr>
        <p:txBody>
          <a:bodyPr>
            <a:normAutofit/>
          </a:bodyPr>
          <a:lstStyle/>
          <a:p>
            <a:pPr algn="just"/>
            <a:r>
              <a:rPr lang="en-IN" sz="2400" dirty="0" smtClean="0">
                <a:latin typeface="Times New Roman" pitchFamily="18" charset="0"/>
                <a:cs typeface="Times New Roman" pitchFamily="18" charset="0"/>
              </a:rPr>
              <a:t>Under this method, overheads are grouped into </a:t>
            </a:r>
            <a:endParaRPr lang="en-IN" sz="2400" dirty="0" smtClean="0">
              <a:latin typeface="Times New Roman" pitchFamily="18" charset="0"/>
              <a:cs typeface="Times New Roman" pitchFamily="18" charset="0"/>
            </a:endParaRPr>
          </a:p>
          <a:p>
            <a:pPr algn="just"/>
            <a:r>
              <a:rPr lang="en-IN" sz="2400" dirty="0" smtClean="0">
                <a:latin typeface="Times New Roman" pitchFamily="18" charset="0"/>
                <a:cs typeface="Times New Roman" pitchFamily="18" charset="0"/>
              </a:rPr>
              <a:t>(</a:t>
            </a:r>
            <a:r>
              <a:rPr lang="en-IN" sz="2400" dirty="0" smtClean="0">
                <a:latin typeface="Times New Roman" pitchFamily="18" charset="0"/>
                <a:cs typeface="Times New Roman" pitchFamily="18" charset="0"/>
              </a:rPr>
              <a:t>a) Controllable, and (b) </a:t>
            </a:r>
            <a:r>
              <a:rPr lang="en-IN" sz="2400" dirty="0" smtClean="0">
                <a:latin typeface="Times New Roman" pitchFamily="18" charset="0"/>
                <a:cs typeface="Times New Roman" pitchFamily="18" charset="0"/>
              </a:rPr>
              <a:t>Un-controllable</a:t>
            </a:r>
          </a:p>
          <a:p>
            <a:pPr algn="just">
              <a:buNone/>
            </a:pPr>
            <a:endParaRPr lang="en-IN" sz="2400" dirty="0" smtClean="0">
              <a:latin typeface="Times New Roman" pitchFamily="18" charset="0"/>
              <a:cs typeface="Times New Roman" pitchFamily="18" charset="0"/>
            </a:endParaRPr>
          </a:p>
          <a:p>
            <a:pPr algn="just" fontAlgn="base"/>
            <a:r>
              <a:rPr lang="en-IN" sz="2400" b="1" dirty="0" smtClean="0">
                <a:solidFill>
                  <a:schemeClr val="accent3">
                    <a:lumMod val="50000"/>
                  </a:schemeClr>
                </a:solidFill>
                <a:latin typeface="+mj-lt"/>
                <a:cs typeface="Times New Roman" pitchFamily="18" charset="0"/>
              </a:rPr>
              <a:t>(a) Controllable:</a:t>
            </a:r>
            <a:endParaRPr lang="en-IN" sz="2400" dirty="0" smtClean="0">
              <a:solidFill>
                <a:schemeClr val="accent3">
                  <a:lumMod val="50000"/>
                </a:schemeClr>
              </a:solidFill>
              <a:latin typeface="+mj-lt"/>
              <a:cs typeface="Times New Roman" pitchFamily="18" charset="0"/>
            </a:endParaRPr>
          </a:p>
          <a:p>
            <a:pPr algn="just" fontAlgn="base"/>
            <a:r>
              <a:rPr lang="en-IN" sz="2400" dirty="0" smtClean="0">
                <a:latin typeface="Times New Roman" pitchFamily="18" charset="0"/>
                <a:cs typeface="Times New Roman" pitchFamily="18" charset="0"/>
              </a:rPr>
              <a:t>Variable overheads are controllable as it tends to vary with the volume of output i.e., according to the needs of the management</a:t>
            </a:r>
            <a:r>
              <a:rPr lang="en-IN" sz="2400" dirty="0" smtClean="0">
                <a:latin typeface="Times New Roman" pitchFamily="18" charset="0"/>
                <a:cs typeface="Times New Roman" pitchFamily="18" charset="0"/>
              </a:rPr>
              <a:t>.</a:t>
            </a:r>
          </a:p>
          <a:p>
            <a:pPr algn="just" fontAlgn="base">
              <a:buNone/>
            </a:pPr>
            <a:endParaRPr lang="en-IN" sz="2400" dirty="0" smtClean="0">
              <a:latin typeface="Times New Roman" pitchFamily="18" charset="0"/>
              <a:cs typeface="Times New Roman" pitchFamily="18" charset="0"/>
            </a:endParaRPr>
          </a:p>
          <a:p>
            <a:pPr algn="just" fontAlgn="base"/>
            <a:r>
              <a:rPr lang="en-IN" sz="2400" b="1" dirty="0" smtClean="0">
                <a:solidFill>
                  <a:schemeClr val="accent3">
                    <a:lumMod val="50000"/>
                  </a:schemeClr>
                </a:solidFill>
                <a:latin typeface="+mj-lt"/>
                <a:cs typeface="Times New Roman" pitchFamily="18" charset="0"/>
              </a:rPr>
              <a:t>(b) Un-controllable:</a:t>
            </a:r>
            <a:endParaRPr lang="en-IN" sz="2400" dirty="0" smtClean="0">
              <a:solidFill>
                <a:schemeClr val="accent3">
                  <a:lumMod val="50000"/>
                </a:schemeClr>
              </a:solidFill>
              <a:latin typeface="+mj-lt"/>
              <a:cs typeface="Times New Roman" pitchFamily="18" charset="0"/>
            </a:endParaRPr>
          </a:p>
          <a:p>
            <a:pPr algn="just"/>
            <a:r>
              <a:rPr lang="en-IN" sz="2400" dirty="0" smtClean="0">
                <a:latin typeface="Times New Roman" pitchFamily="18" charset="0"/>
                <a:cs typeface="Times New Roman" pitchFamily="18" charset="0"/>
              </a:rPr>
              <a:t>Fixed overheads are treated as un-controllable overheads as these overheads cannot be controlled i.e., it does not depend on the volume of production.</a:t>
            </a:r>
          </a:p>
          <a:p>
            <a:endParaRPr lang="en-IN"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2049834" y="2714621"/>
            <a:ext cx="5736876" cy="1323439"/>
          </a:xfrm>
          <a:prstGeom prst="rect">
            <a:avLst/>
          </a:prstGeom>
          <a:noFill/>
        </p:spPr>
        <p:txBody>
          <a:bodyPr wrap="square" lIns="91440" tIns="45720" rIns="91440" bIns="45720">
            <a:spAutoFit/>
            <a:scene3d>
              <a:camera prst="orthographicFront"/>
              <a:lightRig rig="glow" dir="tl">
                <a:rot lat="0" lon="0" rev="5400000"/>
              </a:lightRig>
            </a:scene3d>
            <a:sp3d contourW="12700">
              <a:bevelT w="25400" h="25400"/>
              <a:contourClr>
                <a:schemeClr val="accent6">
                  <a:shade val="73000"/>
                </a:schemeClr>
              </a:contourClr>
            </a:sp3d>
          </a:bodyPr>
          <a:lstStyle/>
          <a:p>
            <a:pPr algn="ctr"/>
            <a:r>
              <a:rPr lang="en-US" sz="8000" b="1" cap="none" spc="0" dirty="0" smtClean="0">
                <a:ln w="11430"/>
                <a:solidFill>
                  <a:schemeClr val="accent3">
                    <a:lumMod val="50000"/>
                  </a:schemeClr>
                </a:solidFill>
                <a:effectLst>
                  <a:outerShdw blurRad="80000" dist="40000" dir="5040000" algn="tl">
                    <a:srgbClr val="000000">
                      <a:alpha val="30000"/>
                    </a:srgbClr>
                  </a:outerShdw>
                </a:effectLst>
              </a:rPr>
              <a:t>Thank you</a:t>
            </a:r>
            <a:endParaRPr lang="en-US" sz="8000" b="1" cap="none" spc="0" dirty="0">
              <a:ln w="11430"/>
              <a:solidFill>
                <a:schemeClr val="accent3">
                  <a:lumMod val="50000"/>
                </a:schemeClr>
              </a:solidFill>
              <a:effectLst>
                <a:outerShdw blurRad="80000" dist="40000" dir="5040000" algn="tl">
                  <a:srgbClr val="000000">
                    <a:alpha val="30000"/>
                  </a:srgbClr>
                </a:outerShdw>
              </a:effectLst>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432560" y="571480"/>
            <a:ext cx="7406640" cy="5572164"/>
          </a:xfrm>
        </p:spPr>
        <p:txBody>
          <a:bodyPr>
            <a:normAutofit/>
          </a:bodyPr>
          <a:lstStyle/>
          <a:p>
            <a:endParaRPr lang="en-IN" sz="2400" dirty="0" smtClean="0">
              <a:latin typeface="Times New Roman" pitchFamily="18" charset="0"/>
              <a:cs typeface="Times New Roman" pitchFamily="18" charset="0"/>
            </a:endParaRPr>
          </a:p>
          <a:p>
            <a:pPr algn="ctr"/>
            <a:r>
              <a:rPr lang="en-IN" sz="4400" dirty="0" smtClean="0">
                <a:latin typeface="Times New Roman" pitchFamily="18" charset="0"/>
                <a:cs typeface="Times New Roman" pitchFamily="18" charset="0"/>
              </a:rPr>
              <a:t>overheads</a:t>
            </a:r>
          </a:p>
          <a:p>
            <a:endParaRPr lang="en-IN" sz="2400" dirty="0" smtClean="0">
              <a:latin typeface="Times New Roman" pitchFamily="18" charset="0"/>
              <a:cs typeface="Times New Roman" pitchFamily="18" charset="0"/>
            </a:endParaRPr>
          </a:p>
          <a:p>
            <a:r>
              <a:rPr lang="en-IN" sz="2400" dirty="0" smtClean="0">
                <a:latin typeface="Times New Roman" pitchFamily="18" charset="0"/>
                <a:cs typeface="Times New Roman" pitchFamily="18" charset="0"/>
              </a:rPr>
              <a:t>Any expenditure incurred over and above the prime cost is known as overheads. overheads is also known as overhead cost or overhead charges or on cost or non-production cost etc. These are the operating cost of the firm. These costs cannot be identified with particular cost units or cost centres.</a:t>
            </a:r>
          </a:p>
          <a:p>
            <a:endParaRPr lang="en-IN" sz="2400" dirty="0" smtClean="0">
              <a:latin typeface="Times New Roman" pitchFamily="18" charset="0"/>
              <a:cs typeface="Times New Roman" pitchFamily="18" charset="0"/>
            </a:endParaRPr>
          </a:p>
          <a:p>
            <a:r>
              <a:rPr lang="en-IN" sz="2400" dirty="0" smtClean="0">
                <a:latin typeface="Times New Roman" pitchFamily="18" charset="0"/>
                <a:cs typeface="Times New Roman" pitchFamily="18" charset="0"/>
              </a:rPr>
              <a:t>Definition: classification of overhead implies grouping of costs according to their common characteristics. </a:t>
            </a:r>
            <a:endParaRPr lang="en-IN" sz="2400" dirty="0">
              <a:latin typeface="Times New Roman" pitchFamily="18" charset="0"/>
              <a:cs typeface="Times New Roman"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32560" y="359898"/>
            <a:ext cx="7406640" cy="711648"/>
          </a:xfrm>
        </p:spPr>
        <p:txBody>
          <a:bodyPr>
            <a:normAutofit fontScale="90000"/>
          </a:bodyPr>
          <a:lstStyle/>
          <a:p>
            <a:r>
              <a:rPr lang="en-IN" dirty="0" smtClean="0"/>
              <a:t>Classification of overheads</a:t>
            </a:r>
            <a:endParaRPr lang="en-IN" dirty="0"/>
          </a:p>
        </p:txBody>
      </p:sp>
      <p:sp>
        <p:nvSpPr>
          <p:cNvPr id="3" name="Subtitle 2"/>
          <p:cNvSpPr>
            <a:spLocks noGrp="1"/>
          </p:cNvSpPr>
          <p:nvPr>
            <p:ph type="subTitle" idx="1"/>
          </p:nvPr>
        </p:nvSpPr>
        <p:spPr>
          <a:xfrm>
            <a:off x="1432560" y="1850064"/>
            <a:ext cx="7406640" cy="4007828"/>
          </a:xfrm>
        </p:spPr>
        <p:txBody>
          <a:bodyPr>
            <a:normAutofit/>
          </a:bodyPr>
          <a:lstStyle/>
          <a:p>
            <a:pPr fontAlgn="base"/>
            <a:r>
              <a:rPr lang="en-IN" sz="2400" b="1" dirty="0" smtClean="0">
                <a:latin typeface="Times New Roman" pitchFamily="18" charset="0"/>
                <a:cs typeface="Times New Roman" pitchFamily="18" charset="0"/>
              </a:rPr>
              <a:t>Classification of Overheads: 4 Categories</a:t>
            </a:r>
          </a:p>
          <a:p>
            <a:r>
              <a:rPr lang="en-IN" sz="2400" dirty="0" smtClean="0">
                <a:latin typeface="Times New Roman" pitchFamily="18" charset="0"/>
                <a:cs typeface="Times New Roman" pitchFamily="18" charset="0"/>
              </a:rPr>
              <a:t>The following points highlight the four categories in classification of overheads. The categories are: </a:t>
            </a:r>
          </a:p>
          <a:p>
            <a:pPr marL="541782" indent="-514350">
              <a:buAutoNum type="arabicPeriod"/>
            </a:pPr>
            <a:r>
              <a:rPr lang="en-IN" sz="2400" dirty="0" smtClean="0">
                <a:latin typeface="Times New Roman" pitchFamily="18" charset="0"/>
                <a:cs typeface="Times New Roman" pitchFamily="18" charset="0"/>
              </a:rPr>
              <a:t>Function-Wise Classification. </a:t>
            </a:r>
          </a:p>
          <a:p>
            <a:pPr marL="541782" indent="-514350">
              <a:buAutoNum type="arabicPeriod"/>
            </a:pPr>
            <a:r>
              <a:rPr lang="en-IN" sz="2400" dirty="0" smtClean="0">
                <a:latin typeface="Times New Roman" pitchFamily="18" charset="0"/>
                <a:cs typeface="Times New Roman" pitchFamily="18" charset="0"/>
              </a:rPr>
              <a:t> Element-Wise Classification.</a:t>
            </a:r>
          </a:p>
          <a:p>
            <a:pPr marL="541782" indent="-514350">
              <a:buAutoNum type="arabicPeriod"/>
            </a:pPr>
            <a:r>
              <a:rPr lang="en-IN" sz="2400" dirty="0" smtClean="0">
                <a:latin typeface="Times New Roman" pitchFamily="18" charset="0"/>
                <a:cs typeface="Times New Roman" pitchFamily="18" charset="0"/>
              </a:rPr>
              <a:t> Behaviour-Wise Classification. </a:t>
            </a:r>
          </a:p>
          <a:p>
            <a:pPr marL="541782" indent="-514350">
              <a:buAutoNum type="arabicPeriod"/>
            </a:pPr>
            <a:r>
              <a:rPr lang="en-IN" sz="2400" dirty="0" smtClean="0">
                <a:latin typeface="Times New Roman" pitchFamily="18" charset="0"/>
                <a:cs typeface="Times New Roman" pitchFamily="18" charset="0"/>
              </a:rPr>
              <a:t> Controllability-Wise Classification.</a:t>
            </a:r>
            <a:endParaRPr lang="en-IN" sz="2400" dirty="0">
              <a:latin typeface="Times New Roman" pitchFamily="18" charset="0"/>
              <a:cs typeface="Times New Roman"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IN" sz="4000" b="1" dirty="0" smtClean="0">
                <a:latin typeface="Times New Roman" pitchFamily="18" charset="0"/>
                <a:cs typeface="Times New Roman" pitchFamily="18" charset="0"/>
              </a:rPr>
              <a:t>1. Function-Wise Classification:</a:t>
            </a:r>
            <a:r>
              <a:rPr lang="en-IN" b="1" dirty="0" smtClean="0"/>
              <a:t/>
            </a:r>
            <a:br>
              <a:rPr lang="en-IN" b="1" dirty="0" smtClean="0"/>
            </a:br>
            <a:endParaRPr lang="en-IN" dirty="0"/>
          </a:p>
        </p:txBody>
      </p:sp>
      <p:sp>
        <p:nvSpPr>
          <p:cNvPr id="3" name="Subtitle 2"/>
          <p:cNvSpPr>
            <a:spLocks noGrp="1"/>
          </p:cNvSpPr>
          <p:nvPr>
            <p:ph type="subTitle" idx="1"/>
          </p:nvPr>
        </p:nvSpPr>
        <p:spPr>
          <a:xfrm>
            <a:off x="1432560" y="1428736"/>
            <a:ext cx="7406640" cy="4214842"/>
          </a:xfrm>
        </p:spPr>
        <p:txBody>
          <a:bodyPr/>
          <a:lstStyle/>
          <a:p>
            <a:pPr fontAlgn="base"/>
            <a:r>
              <a:rPr lang="en-IN" sz="2400" dirty="0" smtClean="0">
                <a:latin typeface="Times New Roman" pitchFamily="18" charset="0"/>
                <a:cs typeface="Times New Roman" pitchFamily="18" charset="0"/>
              </a:rPr>
              <a:t>Under this method, overheads are classified on the basis of major functions of a firm.</a:t>
            </a:r>
          </a:p>
          <a:p>
            <a:pPr fontAlgn="base"/>
            <a:endParaRPr lang="en-IN" sz="2400" dirty="0" smtClean="0">
              <a:latin typeface="Times New Roman" pitchFamily="18" charset="0"/>
              <a:cs typeface="Times New Roman" pitchFamily="18" charset="0"/>
            </a:endParaRPr>
          </a:p>
          <a:p>
            <a:pPr marL="484632" indent="-457200" fontAlgn="base">
              <a:buFont typeface="+mj-lt"/>
              <a:buAutoNum type="arabicPeriod"/>
            </a:pPr>
            <a:r>
              <a:rPr lang="en-IN" sz="2400" dirty="0" smtClean="0">
                <a:latin typeface="Times New Roman" pitchFamily="18" charset="0"/>
                <a:cs typeface="Times New Roman" pitchFamily="18" charset="0"/>
              </a:rPr>
              <a:t>Factory or Manufacturing or Production Overhead.</a:t>
            </a:r>
          </a:p>
          <a:p>
            <a:pPr marL="484632" indent="-457200" fontAlgn="base"/>
            <a:endParaRPr lang="en-IN" sz="2400" dirty="0" smtClean="0">
              <a:latin typeface="Times New Roman" pitchFamily="18" charset="0"/>
              <a:cs typeface="Times New Roman" pitchFamily="18" charset="0"/>
            </a:endParaRPr>
          </a:p>
          <a:p>
            <a:pPr marL="484632" indent="-457200" fontAlgn="base">
              <a:buFont typeface="+mj-lt"/>
              <a:buAutoNum type="arabicPeriod"/>
            </a:pPr>
            <a:r>
              <a:rPr lang="en-IN" sz="2400" dirty="0" smtClean="0">
                <a:latin typeface="Times New Roman" pitchFamily="18" charset="0"/>
                <a:cs typeface="Times New Roman" pitchFamily="18" charset="0"/>
              </a:rPr>
              <a:t> Office and Administration Overhead.</a:t>
            </a:r>
          </a:p>
          <a:p>
            <a:pPr marL="484632" indent="-457200" fontAlgn="base">
              <a:buFont typeface="+mj-lt"/>
              <a:buAutoNum type="arabicPeriod"/>
            </a:pPr>
            <a:endParaRPr lang="en-IN" sz="2400" dirty="0" smtClean="0">
              <a:latin typeface="Times New Roman" pitchFamily="18" charset="0"/>
              <a:cs typeface="Times New Roman" pitchFamily="18" charset="0"/>
            </a:endParaRPr>
          </a:p>
          <a:p>
            <a:pPr marL="484632" indent="-457200" fontAlgn="base">
              <a:buFont typeface="+mj-lt"/>
              <a:buAutoNum type="arabicPeriod"/>
            </a:pPr>
            <a:r>
              <a:rPr lang="en-IN" sz="2400" dirty="0" smtClean="0">
                <a:latin typeface="Times New Roman" pitchFamily="18" charset="0"/>
                <a:cs typeface="Times New Roman" pitchFamily="18" charset="0"/>
              </a:rPr>
              <a:t> Selling and Distribution Overhead.</a:t>
            </a:r>
          </a:p>
          <a:p>
            <a:pPr marL="541782" indent="-514350">
              <a:buFont typeface="+mj-lt"/>
              <a:buAutoNum type="arabicPeriod"/>
            </a:pPr>
            <a:endParaRPr lang="en-IN"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432560" y="642918"/>
            <a:ext cx="7406640" cy="5643602"/>
          </a:xfrm>
        </p:spPr>
        <p:txBody>
          <a:bodyPr/>
          <a:lstStyle/>
          <a:p>
            <a:endParaRPr lang="en-IN" dirty="0" smtClean="0"/>
          </a:p>
          <a:p>
            <a:endParaRPr lang="en-IN" dirty="0" smtClean="0"/>
          </a:p>
          <a:p>
            <a:endParaRPr lang="en-IN" dirty="0"/>
          </a:p>
        </p:txBody>
      </p:sp>
      <p:pic>
        <p:nvPicPr>
          <p:cNvPr id="4" name="Picture 3" descr="http://cdn.yourarticlelibrary.com/wp-content/uploads/2016/01/clip_image002-22.jpg"/>
          <p:cNvPicPr/>
          <p:nvPr/>
        </p:nvPicPr>
        <p:blipFill>
          <a:blip r:embed="rId2"/>
          <a:srcRect/>
          <a:stretch>
            <a:fillRect/>
          </a:stretch>
        </p:blipFill>
        <p:spPr bwMode="auto">
          <a:xfrm>
            <a:off x="214282" y="857232"/>
            <a:ext cx="8929718" cy="5500726"/>
          </a:xfrm>
          <a:prstGeom prst="rect">
            <a:avLst/>
          </a:prstGeom>
          <a:noFill/>
          <a:ln w="9525">
            <a:noFill/>
            <a:miter lim="800000"/>
            <a:headEnd/>
            <a:tailEnd/>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bodyPr>
          <a:lstStyle/>
          <a:p>
            <a:pPr lvl="0"/>
            <a:r>
              <a:rPr lang="en-IN" sz="3200" b="1" dirty="0" smtClean="0">
                <a:latin typeface="Times New Roman" pitchFamily="18" charset="0"/>
                <a:cs typeface="Times New Roman" pitchFamily="18" charset="0"/>
              </a:rPr>
              <a:t>(a) Factory or Manufacturing or Production Overhead:</a:t>
            </a:r>
            <a:r>
              <a:rPr lang="en-IN" sz="3200" dirty="0" smtClean="0">
                <a:latin typeface="Times New Roman" pitchFamily="18" charset="0"/>
                <a:cs typeface="Times New Roman" pitchFamily="18" charset="0"/>
              </a:rPr>
              <a:t/>
            </a:r>
            <a:br>
              <a:rPr lang="en-IN" sz="3200" dirty="0" smtClean="0">
                <a:latin typeface="Times New Roman" pitchFamily="18" charset="0"/>
                <a:cs typeface="Times New Roman" pitchFamily="18" charset="0"/>
              </a:rPr>
            </a:br>
            <a:endParaRPr lang="en-IN" sz="3200" dirty="0">
              <a:latin typeface="Times New Roman" pitchFamily="18" charset="0"/>
              <a:cs typeface="Times New Roman" pitchFamily="18" charset="0"/>
            </a:endParaRPr>
          </a:p>
        </p:txBody>
      </p:sp>
      <p:sp>
        <p:nvSpPr>
          <p:cNvPr id="3" name="Subtitle 2"/>
          <p:cNvSpPr>
            <a:spLocks noGrp="1"/>
          </p:cNvSpPr>
          <p:nvPr>
            <p:ph type="subTitle" idx="1"/>
          </p:nvPr>
        </p:nvSpPr>
        <p:spPr>
          <a:xfrm>
            <a:off x="1432560" y="1857364"/>
            <a:ext cx="7406640" cy="4214842"/>
          </a:xfrm>
        </p:spPr>
        <p:txBody>
          <a:bodyPr/>
          <a:lstStyle/>
          <a:p>
            <a:pPr algn="just"/>
            <a:r>
              <a:rPr lang="en-IN" dirty="0" smtClean="0">
                <a:latin typeface="Times New Roman" pitchFamily="18" charset="0"/>
                <a:cs typeface="Times New Roman" pitchFamily="18" charset="0"/>
              </a:rPr>
              <a:t>These overheads include all indirect expenses (including indirect material, indirect labour, and indirect expenses) which are incurred for the purpose of production activities that starts from the procurement of materials and ends with the primary completion of the product, e.g., Depreciation on Plant and Machinery, Lighting and Heating, Insurance of Plant and Machinery, consumable stores, Cost of spare parts, Repairs of Plant and Machinery etc.</a:t>
            </a:r>
          </a:p>
          <a:p>
            <a:endParaRPr lang="en-IN"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IN" sz="4000" b="1" dirty="0" smtClean="0">
                <a:latin typeface="Times New Roman" pitchFamily="18" charset="0"/>
                <a:cs typeface="Times New Roman" pitchFamily="18" charset="0"/>
              </a:rPr>
              <a:t>(b) Office and Administration Overhead</a:t>
            </a:r>
            <a:r>
              <a:rPr lang="en-IN" dirty="0" smtClean="0"/>
              <a:t>:</a:t>
            </a:r>
            <a:endParaRPr lang="en-IN" dirty="0"/>
          </a:p>
        </p:txBody>
      </p:sp>
      <p:sp>
        <p:nvSpPr>
          <p:cNvPr id="3" name="Subtitle 2"/>
          <p:cNvSpPr>
            <a:spLocks noGrp="1"/>
          </p:cNvSpPr>
          <p:nvPr>
            <p:ph type="subTitle" idx="1"/>
          </p:nvPr>
        </p:nvSpPr>
        <p:spPr>
          <a:xfrm>
            <a:off x="1432560" y="1850064"/>
            <a:ext cx="7406640" cy="4222142"/>
          </a:xfrm>
        </p:spPr>
        <p:txBody>
          <a:bodyPr/>
          <a:lstStyle/>
          <a:p>
            <a:pPr algn="just"/>
            <a:r>
              <a:rPr lang="en-IN" sz="2400" dirty="0" smtClean="0">
                <a:latin typeface="Times New Roman" pitchFamily="18" charset="0"/>
                <a:cs typeface="Times New Roman" pitchFamily="18" charset="0"/>
              </a:rPr>
              <a:t>These overheads include all expenses relating to Office and Administration that cannot be directly related to the production but are indirectly related. In other words, expenses of this nature are: Directors’ Remunerations, Office Rent and Taxes, Office Lighting, Printing and Stationery, Audit and Legal fees, Bank Charges, Salaries to staff etc.</a:t>
            </a:r>
          </a:p>
          <a:p>
            <a:endParaRPr lang="en-IN"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IN" sz="4400" b="1" dirty="0" smtClean="0">
                <a:latin typeface="Times New Roman" pitchFamily="18" charset="0"/>
                <a:cs typeface="Times New Roman" pitchFamily="18" charset="0"/>
              </a:rPr>
              <a:t>(c) Selling and Distribution Overheads:</a:t>
            </a:r>
            <a:r>
              <a:rPr lang="en-IN" dirty="0" smtClean="0"/>
              <a:t/>
            </a:r>
            <a:br>
              <a:rPr lang="en-IN" dirty="0" smtClean="0"/>
            </a:br>
            <a:endParaRPr lang="en-IN" dirty="0"/>
          </a:p>
        </p:txBody>
      </p:sp>
      <p:sp>
        <p:nvSpPr>
          <p:cNvPr id="3" name="Content Placeholder 2"/>
          <p:cNvSpPr>
            <a:spLocks noGrp="1"/>
          </p:cNvSpPr>
          <p:nvPr>
            <p:ph idx="1"/>
          </p:nvPr>
        </p:nvSpPr>
        <p:spPr>
          <a:xfrm>
            <a:off x="1435608" y="1142984"/>
            <a:ext cx="7498080" cy="5715016"/>
          </a:xfrm>
        </p:spPr>
        <p:txBody>
          <a:bodyPr>
            <a:normAutofit/>
          </a:bodyPr>
          <a:lstStyle/>
          <a:p>
            <a:pPr algn="just"/>
            <a:r>
              <a:rPr lang="en-IN" sz="2400" dirty="0" smtClean="0">
                <a:latin typeface="Times New Roman" pitchFamily="18" charset="0"/>
                <a:cs typeface="Times New Roman" pitchFamily="18" charset="0"/>
              </a:rPr>
              <a:t>Selling and Distributions expenses are those which are incurred for the purpose of selling activities.</a:t>
            </a:r>
          </a:p>
          <a:p>
            <a:pPr algn="just"/>
            <a:r>
              <a:rPr lang="en-IN" sz="2400" dirty="0" smtClean="0">
                <a:latin typeface="Times New Roman" pitchFamily="18" charset="0"/>
                <a:cs typeface="Times New Roman" pitchFamily="18" charset="0"/>
              </a:rPr>
              <a:t>These expenses include: Advertisement expenses, Salesmen’s salaries, Promotion expenses, Showrooms expenses, Travelling expenses of salesmen, cost of price list and catalogues, expenses, incurred for maintaining ‘After Sale Service’, etc.</a:t>
            </a:r>
          </a:p>
          <a:p>
            <a:pPr algn="just" fontAlgn="base"/>
            <a:r>
              <a:rPr lang="en-IN" b="1" u="sng" dirty="0" smtClean="0">
                <a:solidFill>
                  <a:schemeClr val="bg2">
                    <a:lumMod val="50000"/>
                  </a:schemeClr>
                </a:solidFill>
                <a:latin typeface="Times New Roman" pitchFamily="18" charset="0"/>
                <a:cs typeface="Times New Roman" pitchFamily="18" charset="0"/>
              </a:rPr>
              <a:t>Distribution Expenses:</a:t>
            </a:r>
            <a:endParaRPr lang="en-IN" u="sng" dirty="0" smtClean="0">
              <a:solidFill>
                <a:schemeClr val="bg2">
                  <a:lumMod val="50000"/>
                </a:schemeClr>
              </a:solidFill>
              <a:latin typeface="Times New Roman" pitchFamily="18" charset="0"/>
              <a:cs typeface="Times New Roman" pitchFamily="18" charset="0"/>
            </a:endParaRPr>
          </a:p>
          <a:p>
            <a:pPr algn="just" fontAlgn="base"/>
            <a:r>
              <a:rPr lang="en-IN" sz="2400" dirty="0" smtClean="0">
                <a:latin typeface="Times New Roman" pitchFamily="18" charset="0"/>
                <a:cs typeface="Times New Roman" pitchFamily="18" charset="0"/>
              </a:rPr>
              <a:t>These expenses include: Carriage Overhead, </a:t>
            </a:r>
            <a:r>
              <a:rPr lang="en-IN" sz="2400" dirty="0" err="1" smtClean="0">
                <a:latin typeface="Times New Roman" pitchFamily="18" charset="0"/>
                <a:cs typeface="Times New Roman" pitchFamily="18" charset="0"/>
              </a:rPr>
              <a:t>Godown</a:t>
            </a:r>
            <a:r>
              <a:rPr lang="en-IN" sz="2400" dirty="0" smtClean="0">
                <a:latin typeface="Times New Roman" pitchFamily="18" charset="0"/>
                <a:cs typeface="Times New Roman" pitchFamily="18" charset="0"/>
              </a:rPr>
              <a:t> Rent, Secon­dary Packing charges, Maintenance and running expenses of delivery vehicles, Reconditioning the empty containers returned by customers for re-use, etc.</a:t>
            </a:r>
          </a:p>
          <a:p>
            <a:endParaRPr lang="en-IN" sz="24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32560" y="359898"/>
            <a:ext cx="7406640" cy="854524"/>
          </a:xfrm>
        </p:spPr>
        <p:txBody>
          <a:bodyPr/>
          <a:lstStyle/>
          <a:p>
            <a:r>
              <a:rPr lang="en-IN" dirty="0" smtClean="0"/>
              <a:t>Element-Wise Classification:</a:t>
            </a:r>
            <a:endParaRPr lang="en-IN" dirty="0"/>
          </a:p>
        </p:txBody>
      </p:sp>
      <p:sp>
        <p:nvSpPr>
          <p:cNvPr id="3" name="Subtitle 2"/>
          <p:cNvSpPr>
            <a:spLocks noGrp="1"/>
          </p:cNvSpPr>
          <p:nvPr>
            <p:ph type="subTitle" idx="1"/>
          </p:nvPr>
        </p:nvSpPr>
        <p:spPr>
          <a:xfrm>
            <a:off x="1432560" y="1428736"/>
            <a:ext cx="7406640" cy="4643470"/>
          </a:xfrm>
        </p:spPr>
        <p:txBody>
          <a:bodyPr/>
          <a:lstStyle/>
          <a:p>
            <a:r>
              <a:rPr lang="en-IN" sz="2400" dirty="0" smtClean="0">
                <a:latin typeface="Times New Roman" pitchFamily="18" charset="0"/>
                <a:cs typeface="Times New Roman" pitchFamily="18" charset="0"/>
              </a:rPr>
              <a:t>This method actually follows, in true sense of the term, the proper definition of overheads where overheads are spread over into the various elements as:</a:t>
            </a:r>
          </a:p>
          <a:p>
            <a:endParaRPr lang="en-IN" sz="2400" dirty="0" smtClean="0">
              <a:latin typeface="Times New Roman" pitchFamily="18" charset="0"/>
              <a:cs typeface="Times New Roman" pitchFamily="18" charset="0"/>
            </a:endParaRPr>
          </a:p>
          <a:p>
            <a:r>
              <a:rPr lang="en-IN" sz="2400" dirty="0" smtClean="0">
                <a:latin typeface="Times New Roman" pitchFamily="18" charset="0"/>
                <a:cs typeface="Times New Roman" pitchFamily="18" charset="0"/>
              </a:rPr>
              <a:t>(a) </a:t>
            </a:r>
            <a:r>
              <a:rPr lang="en-IN" dirty="0" smtClean="0">
                <a:latin typeface="Times New Roman" pitchFamily="18" charset="0"/>
                <a:cs typeface="Times New Roman" pitchFamily="18" charset="0"/>
              </a:rPr>
              <a:t>Indirect Material;</a:t>
            </a:r>
          </a:p>
          <a:p>
            <a:pPr marL="541782" indent="-514350" fontAlgn="base">
              <a:buAutoNum type="alphaLcParenR"/>
            </a:pPr>
            <a:endParaRPr lang="en-IN" dirty="0" smtClean="0">
              <a:latin typeface="Times New Roman" pitchFamily="18" charset="0"/>
              <a:cs typeface="Times New Roman" pitchFamily="18" charset="0"/>
            </a:endParaRPr>
          </a:p>
          <a:p>
            <a:pPr fontAlgn="base"/>
            <a:r>
              <a:rPr lang="en-IN" dirty="0" smtClean="0">
                <a:latin typeface="Times New Roman" pitchFamily="18" charset="0"/>
                <a:cs typeface="Times New Roman" pitchFamily="18" charset="0"/>
              </a:rPr>
              <a:t>(b) Indirect Labour; </a:t>
            </a:r>
          </a:p>
          <a:p>
            <a:pPr fontAlgn="base"/>
            <a:endParaRPr lang="en-IN" dirty="0" smtClean="0">
              <a:latin typeface="Times New Roman" pitchFamily="18" charset="0"/>
              <a:cs typeface="Times New Roman" pitchFamily="18" charset="0"/>
            </a:endParaRPr>
          </a:p>
          <a:p>
            <a:pPr fontAlgn="base"/>
            <a:r>
              <a:rPr lang="en-IN" dirty="0" smtClean="0">
                <a:latin typeface="Times New Roman" pitchFamily="18" charset="0"/>
                <a:cs typeface="Times New Roman" pitchFamily="18" charset="0"/>
              </a:rPr>
              <a:t>(c) Indirect Expense.</a:t>
            </a:r>
          </a:p>
          <a:p>
            <a:endParaRPr lang="en-IN"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109</TotalTime>
  <Words>1036</Words>
  <Application>Microsoft Office PowerPoint</Application>
  <PresentationFormat>On-screen Show (4:3)</PresentationFormat>
  <Paragraphs>71</Paragraphs>
  <Slides>17</Slides>
  <Notes>0</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Solstice</vt:lpstr>
      <vt:lpstr>Overheads</vt:lpstr>
      <vt:lpstr>Slide 2</vt:lpstr>
      <vt:lpstr>Classification of overheads</vt:lpstr>
      <vt:lpstr>1. Function-Wise Classification: </vt:lpstr>
      <vt:lpstr>Slide 5</vt:lpstr>
      <vt:lpstr>(a) Factory or Manufacturing or Production Overhead: </vt:lpstr>
      <vt:lpstr>(b) Office and Administration Overhead:</vt:lpstr>
      <vt:lpstr>(c) Selling and Distribution Overheads: </vt:lpstr>
      <vt:lpstr>Element-Wise Classification:</vt:lpstr>
      <vt:lpstr>.  (a) Indirect Materials</vt:lpstr>
      <vt:lpstr>Slide 11</vt:lpstr>
      <vt:lpstr>3. Behaviour-Wise Classification:</vt:lpstr>
      <vt:lpstr>(a) Variable Overhead: </vt:lpstr>
      <vt:lpstr>(b) Fixed Overhead: </vt:lpstr>
      <vt:lpstr>c) Semi-Variable Overheads: </vt:lpstr>
      <vt:lpstr>4. Controllability-Wise Classification:</vt:lpstr>
      <vt:lpstr>Slide 17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Overheads</dc:title>
  <dc:creator>PERSONAL</dc:creator>
  <cp:lastModifiedBy>PERSONAL</cp:lastModifiedBy>
  <cp:revision>15</cp:revision>
  <dcterms:created xsi:type="dcterms:W3CDTF">2019-06-29T23:03:27Z</dcterms:created>
  <dcterms:modified xsi:type="dcterms:W3CDTF">2019-07-01T17:18:44Z</dcterms:modified>
</cp:coreProperties>
</file>